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</p:sldIdLst>
  <p:sldSz cx="18288000" cy="10287000"/>
  <p:notesSz cx="9144000" cy="6858000"/>
  <p:embeddedFontLst>
    <p:embeddedFont>
      <p:font typeface="Caladea Bold" panose="020B0604020202020204" charset="0"/>
      <p:regular r:id="rId27"/>
    </p:embeddedFont>
    <p:embeddedFont>
      <p:font typeface="Caladea Italics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Poppins Medium" panose="00000600000000000000" pitchFamily="2" charset="0"/>
      <p:regular r:id="rId43"/>
      <p:italic r:id="rId44"/>
    </p:embeddedFont>
    <p:embeddedFont>
      <p:font typeface="Poppins Medium Bold" panose="020B0604020202020204" charset="0"/>
      <p:regular r:id="rId45"/>
    </p:embeddedFont>
    <p:embeddedFont>
      <p:font typeface="Public Sans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661987"/>
            <a:ext cx="18288000" cy="0"/>
          </a:xfrm>
          <a:prstGeom prst="line">
            <a:avLst/>
          </a:prstGeom>
          <a:ln w="19050" cap="flat">
            <a:solidFill>
              <a:srgbClr val="1414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9239250"/>
            <a:ext cx="18288000" cy="0"/>
          </a:xfrm>
          <a:prstGeom prst="line">
            <a:avLst/>
          </a:prstGeom>
          <a:ln w="19050" cap="flat">
            <a:solidFill>
              <a:srgbClr val="1414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8355369" y="8460144"/>
            <a:ext cx="1577263" cy="0"/>
          </a:xfrm>
          <a:prstGeom prst="line">
            <a:avLst/>
          </a:prstGeom>
          <a:ln w="19050" cap="flat">
            <a:solidFill>
              <a:srgbClr val="1414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1045711" y="8143596"/>
            <a:ext cx="6213589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141414"/>
                </a:solidFill>
                <a:latin typeface="Caladea Bold"/>
              </a:rPr>
              <a:t>Tutor: Pablo Ituero Herrero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80426"/>
            <a:ext cx="695653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141414"/>
                </a:solidFill>
                <a:latin typeface="Caladea Bold"/>
              </a:rPr>
              <a:t>Autor: Nicolas Lamarlere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16096849" cy="5746244"/>
            <a:chOff x="0" y="0"/>
            <a:chExt cx="21462465" cy="7661659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0209"/>
              <a:ext cx="21462465" cy="6521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141414"/>
                  </a:solidFill>
                  <a:latin typeface="Caladea Bold"/>
                </a:rPr>
                <a:t>Diseño e implementación en FPGA de arquitecturas neuromórficas configurables basadas en computación aproximada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5883566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141414"/>
                  </a:solidFill>
                  <a:latin typeface="Public Sans"/>
                </a:rPr>
                <a:t>Universidad Politénica de Madrid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00543" y="9500270"/>
            <a:ext cx="2464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Open Sans Light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5587" y="438150"/>
            <a:ext cx="1715682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141414"/>
                </a:solidFill>
                <a:latin typeface="Caladea Bold"/>
              </a:rPr>
              <a:t>Configurabilidad del multiplicador(I)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9492" y="2756852"/>
            <a:ext cx="17529017" cy="463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Poppins"/>
              </a:rPr>
              <a:t>Optimización del algoritmo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Poppins"/>
              </a:rPr>
              <a:t>Implementación paralela y serie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Poppins"/>
              </a:rPr>
              <a:t>3 niveles de configurabilidad en síntesis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Poppins"/>
              </a:rPr>
              <a:t>1 nivel de configurabilidad en tiempo real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Poppins"/>
              </a:rPr>
              <a:t>Diseño parametrizable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Open Sans Light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5587" y="438150"/>
            <a:ext cx="1715682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 err="1">
                <a:solidFill>
                  <a:srgbClr val="141414"/>
                </a:solidFill>
                <a:latin typeface="Caladea Bold"/>
              </a:rPr>
              <a:t>Configurabilidad</a:t>
            </a:r>
            <a:r>
              <a:rPr lang="en-US" sz="7500" dirty="0">
                <a:solidFill>
                  <a:srgbClr val="141414"/>
                </a:solidFill>
                <a:latin typeface="Caladea Bold"/>
              </a:rPr>
              <a:t> del </a:t>
            </a:r>
            <a:r>
              <a:rPr lang="en-US" sz="7500" dirty="0" err="1">
                <a:solidFill>
                  <a:srgbClr val="141414"/>
                </a:solidFill>
                <a:latin typeface="Caladea Bold"/>
              </a:rPr>
              <a:t>multiplicador</a:t>
            </a:r>
            <a:r>
              <a:rPr lang="en-US" sz="7500" dirty="0">
                <a:solidFill>
                  <a:srgbClr val="141414"/>
                </a:solidFill>
                <a:latin typeface="Caladea Bold"/>
              </a:rPr>
              <a:t>(II)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11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4BD93C9-332C-90DA-E00F-0C6401EAA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25" y="1943100"/>
            <a:ext cx="8954750" cy="2495898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161065C7-E63B-3647-B74E-835DE032C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6" y="5790801"/>
            <a:ext cx="7802064" cy="2857899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0179C2B1-CAAA-DCC5-1370-0033A3B04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09" y="5846131"/>
            <a:ext cx="7809373" cy="2650169"/>
          </a:xfrm>
          <a:prstGeom prst="rect">
            <a:avLst/>
          </a:prstGeom>
        </p:spPr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id="{F8A5A0D0-24D8-F660-CD25-6D3150F5F49B}"/>
              </a:ext>
            </a:extLst>
          </p:cNvPr>
          <p:cNvSpPr/>
          <p:nvPr/>
        </p:nvSpPr>
        <p:spPr>
          <a:xfrm flipH="1">
            <a:off x="4191000" y="4533900"/>
            <a:ext cx="4952999" cy="116205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C2FF30F2-0BBA-DC96-7E3E-B046A5C8E572}"/>
              </a:ext>
            </a:extLst>
          </p:cNvPr>
          <p:cNvSpPr/>
          <p:nvPr/>
        </p:nvSpPr>
        <p:spPr>
          <a:xfrm>
            <a:off x="9296398" y="4533899"/>
            <a:ext cx="5105402" cy="116205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  <p:extLst>
      <p:ext uri="{BB962C8B-B14F-4D97-AF65-F5344CB8AC3E}">
        <p14:creationId xmlns:p14="http://schemas.microsoft.com/office/powerpoint/2010/main" val="373958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8578" y="1987434"/>
            <a:ext cx="16477311" cy="73526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78" y="438150"/>
            <a:ext cx="1744435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 err="1">
                <a:solidFill>
                  <a:srgbClr val="141414"/>
                </a:solidFill>
                <a:latin typeface="Caladea Bold"/>
              </a:rPr>
              <a:t>Configurabilidad</a:t>
            </a:r>
            <a:r>
              <a:rPr lang="en-US" sz="7500" dirty="0">
                <a:solidFill>
                  <a:srgbClr val="141414"/>
                </a:solidFill>
                <a:latin typeface="Caladea Bold"/>
              </a:rPr>
              <a:t> del </a:t>
            </a:r>
            <a:r>
              <a:rPr lang="en-US" sz="7500" dirty="0" err="1">
                <a:solidFill>
                  <a:srgbClr val="141414"/>
                </a:solidFill>
                <a:latin typeface="Caladea Bold"/>
              </a:rPr>
              <a:t>multiplicador</a:t>
            </a:r>
            <a:r>
              <a:rPr lang="en-US" sz="7500" dirty="0">
                <a:solidFill>
                  <a:srgbClr val="141414"/>
                </a:solidFill>
                <a:latin typeface="Caladea Bold"/>
              </a:rPr>
              <a:t>(III)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836170"/>
            <a:ext cx="8504944" cy="3498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5534654"/>
            <a:ext cx="8504944" cy="39689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Resultados(I) - Área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04460" y="3094227"/>
            <a:ext cx="66807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Implementación serie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04460" y="7027969"/>
            <a:ext cx="76688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Implementación paralela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2198" y="2006315"/>
            <a:ext cx="9123604" cy="35110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15309" y="5747226"/>
            <a:ext cx="7257382" cy="35110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Resultados(II) - Errores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31013" y="3198052"/>
            <a:ext cx="7412987" cy="55597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70597" y="4281214"/>
            <a:ext cx="6936543" cy="33934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Función de activación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68584"/>
            <a:ext cx="103608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Funcion Sigmoide f(x) = 1/(1+e^-x)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947506"/>
            <a:ext cx="16230600" cy="574453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Aproximaciones(I) - LUT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52037" y="2838136"/>
            <a:ext cx="12983925" cy="55052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00050"/>
            <a:ext cx="1501139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Aproximaciones(II) - Exp. Taylor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4150"/>
          <a:stretch>
            <a:fillRect/>
          </a:stretch>
        </p:blipFill>
        <p:spPr>
          <a:xfrm>
            <a:off x="3200844" y="3152862"/>
            <a:ext cx="11886313" cy="49183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00050"/>
            <a:ext cx="1501139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Aproximaciones(III) - SONF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2404" y="2768954"/>
            <a:ext cx="9583988" cy="61547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00050"/>
            <a:ext cx="1501139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Aproximaciones(IV) - Batch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0050"/>
            <a:ext cx="898127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Índice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51444"/>
            <a:ext cx="124248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Introducción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03040" y="2481389"/>
            <a:ext cx="4278213" cy="318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11" lvl="1" indent="-323856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41414"/>
                </a:solidFill>
                <a:latin typeface="Open Sans"/>
              </a:rPr>
              <a:t>FPGA</a:t>
            </a:r>
          </a:p>
          <a:p>
            <a:pPr marL="647711" lvl="1" indent="-323856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41414"/>
                </a:solidFill>
                <a:latin typeface="Open Sans"/>
              </a:rPr>
              <a:t>Redes neuronales</a:t>
            </a:r>
          </a:p>
          <a:p>
            <a:pPr marL="647711" lvl="1" indent="-323856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41414"/>
                </a:solidFill>
                <a:latin typeface="Open Sans"/>
              </a:rPr>
              <a:t>Configurabilidad</a:t>
            </a:r>
          </a:p>
          <a:p>
            <a:pPr marL="647711" lvl="1" indent="-323856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41414"/>
                </a:solidFill>
                <a:latin typeface="Open Sans"/>
              </a:rPr>
              <a:t>Contexto e hipótesis</a:t>
            </a:r>
          </a:p>
          <a:p>
            <a:pPr marL="647711" lvl="1" indent="-323856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41414"/>
                </a:solidFill>
                <a:latin typeface="Open Sans"/>
              </a:rPr>
              <a:t>Desarrollo temporal</a:t>
            </a:r>
          </a:p>
          <a:p>
            <a:pPr marL="647711" lvl="1" indent="-323856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41414"/>
                </a:solidFill>
                <a:latin typeface="Open Sans"/>
              </a:rPr>
              <a:t>Metodología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760813"/>
            <a:ext cx="124248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Multiplicador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552658"/>
            <a:ext cx="124248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Función de activación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44503"/>
            <a:ext cx="124248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Neurona completa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136348"/>
            <a:ext cx="1242481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Conclusiones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00543" y="9500270"/>
            <a:ext cx="2464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Open Sans Light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478880"/>
            <a:ext cx="16230600" cy="57582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Resultados(I) - Área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31108" y="2084954"/>
            <a:ext cx="11366555" cy="30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59654" y="5591175"/>
            <a:ext cx="13168693" cy="40354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Resultados(II) - Precisión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324536"/>
            <a:ext cx="16230600" cy="63812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Neurona completa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38749" y="2996916"/>
            <a:ext cx="15106571" cy="32364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00050"/>
            <a:ext cx="1336574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Conclusiones y líneas futuras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7198" y="1667713"/>
            <a:ext cx="6219379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141414"/>
                </a:solidFill>
                <a:latin typeface="Poppins"/>
              </a:rPr>
              <a:t>Neurona</a:t>
            </a:r>
            <a:r>
              <a:rPr lang="en-US" sz="5199" dirty="0">
                <a:solidFill>
                  <a:srgbClr val="141414"/>
                </a:solidFill>
                <a:latin typeface="Poppins"/>
              </a:rPr>
              <a:t> </a:t>
            </a:r>
            <a:r>
              <a:rPr lang="en-US" sz="5199" dirty="0" err="1">
                <a:solidFill>
                  <a:srgbClr val="141414"/>
                </a:solidFill>
                <a:latin typeface="Poppins"/>
              </a:rPr>
              <a:t>completa</a:t>
            </a:r>
            <a:endParaRPr lang="en-US" sz="5199" dirty="0">
              <a:solidFill>
                <a:srgbClr val="141414"/>
              </a:solidFill>
              <a:latin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6475730"/>
            <a:ext cx="16926669" cy="278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Poppins"/>
              </a:rPr>
              <a:t>Análisis completo de la neurona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Poppins"/>
              </a:rPr>
              <a:t>Análisis de diferentes configuraciones en capas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Poppins"/>
              </a:rPr>
              <a:t>Análisis del impacto en consumo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400050"/>
            <a:ext cx="1336574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rgbClr val="141414"/>
                </a:solidFill>
                <a:latin typeface="Caladea Bold"/>
              </a:rPr>
              <a:t>Optimizaciones</a:t>
            </a:r>
            <a:endParaRPr lang="en-US" sz="8000" dirty="0">
              <a:solidFill>
                <a:srgbClr val="141414"/>
              </a:solidFill>
              <a:latin typeface="Calade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24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75FA028-AFC2-29FE-71A1-281A9F761DF8}"/>
              </a:ext>
            </a:extLst>
          </p:cNvPr>
          <p:cNvSpPr txBox="1"/>
          <p:nvPr/>
        </p:nvSpPr>
        <p:spPr>
          <a:xfrm>
            <a:off x="1290117" y="1638300"/>
            <a:ext cx="16580116" cy="888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141414"/>
                </a:solidFill>
                <a:latin typeface="Poppins"/>
              </a:rPr>
              <a:t>Vector de  </a:t>
            </a:r>
            <a:r>
              <a:rPr lang="en-US" sz="5199" dirty="0" err="1">
                <a:solidFill>
                  <a:srgbClr val="141414"/>
                </a:solidFill>
                <a:latin typeface="Poppins"/>
              </a:rPr>
              <a:t>corrección</a:t>
            </a:r>
            <a:r>
              <a:rPr lang="en-US" sz="5199" dirty="0">
                <a:solidFill>
                  <a:srgbClr val="141414"/>
                </a:solidFill>
                <a:latin typeface="Poppins"/>
              </a:rPr>
              <a:t> de error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2025EDA-F508-8E66-E77E-A1C8142F0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6599" r="31605" b="17511"/>
          <a:stretch/>
        </p:blipFill>
        <p:spPr>
          <a:xfrm>
            <a:off x="609600" y="6210300"/>
            <a:ext cx="10591800" cy="3505201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94B2E50-1903-6C96-F6EA-8CF5EDD6B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57500"/>
            <a:ext cx="10052930" cy="28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52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400050"/>
            <a:ext cx="1336574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rgbClr val="141414"/>
                </a:solidFill>
                <a:latin typeface="Caladea Bold"/>
              </a:rPr>
              <a:t>Optimizaciones</a:t>
            </a:r>
            <a:endParaRPr lang="en-US" sz="8000" dirty="0">
              <a:solidFill>
                <a:srgbClr val="141414"/>
              </a:solidFill>
              <a:latin typeface="Calade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377314" y="9500270"/>
            <a:ext cx="49291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414"/>
                </a:solidFill>
                <a:latin typeface="Open Sans Light"/>
              </a:rPr>
              <a:t>25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75FA028-AFC2-29FE-71A1-281A9F761DF8}"/>
              </a:ext>
            </a:extLst>
          </p:cNvPr>
          <p:cNvSpPr txBox="1"/>
          <p:nvPr/>
        </p:nvSpPr>
        <p:spPr>
          <a:xfrm>
            <a:off x="1290117" y="1638300"/>
            <a:ext cx="16580116" cy="888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 err="1">
                <a:solidFill>
                  <a:srgbClr val="141414"/>
                </a:solidFill>
                <a:latin typeface="Poppins"/>
              </a:rPr>
              <a:t>Extensión</a:t>
            </a:r>
            <a:r>
              <a:rPr lang="en-US" sz="5199" dirty="0">
                <a:solidFill>
                  <a:srgbClr val="141414"/>
                </a:solidFill>
                <a:latin typeface="Poppins"/>
              </a:rPr>
              <a:t> de </a:t>
            </a:r>
            <a:r>
              <a:rPr lang="en-US" sz="5199" dirty="0" err="1">
                <a:solidFill>
                  <a:srgbClr val="141414"/>
                </a:solidFill>
                <a:latin typeface="Poppins"/>
              </a:rPr>
              <a:t>signo</a:t>
            </a:r>
            <a:endParaRPr lang="en-US" sz="5199" dirty="0">
              <a:solidFill>
                <a:srgbClr val="141414"/>
              </a:solidFill>
              <a:latin typeface="Poppins"/>
            </a:endParaRP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ECC6FE7C-3AE5-7C73-C180-AB929427D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83529"/>
            <a:ext cx="9220200" cy="3575834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E06DAB53-1609-D54D-21FB-FCDE0A09B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241"/>
          <a:stretch>
            <a:fillRect/>
          </a:stretch>
        </p:blipFill>
        <p:spPr>
          <a:xfrm>
            <a:off x="838200" y="2639449"/>
            <a:ext cx="8018664" cy="32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76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7429" y="2742058"/>
            <a:ext cx="5346931" cy="374108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580585" y="4564976"/>
            <a:ext cx="1625636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30863" y="3061168"/>
            <a:ext cx="6089244" cy="31028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00050"/>
            <a:ext cx="266833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FPGA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628775"/>
            <a:ext cx="167914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141414"/>
                </a:solidFill>
                <a:latin typeface="Caladea Italics"/>
              </a:rPr>
              <a:t>Field Programmable Gate Array</a:t>
            </a:r>
          </a:p>
        </p:txBody>
      </p:sp>
      <p:sp>
        <p:nvSpPr>
          <p:cNvPr id="7" name="AutoShape 7"/>
          <p:cNvSpPr/>
          <p:nvPr/>
        </p:nvSpPr>
        <p:spPr>
          <a:xfrm>
            <a:off x="10009977" y="4564976"/>
            <a:ext cx="1625636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957429" y="7607095"/>
            <a:ext cx="7248792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41414"/>
                </a:solidFill>
                <a:latin typeface="Poppins"/>
              </a:rPr>
              <a:t>Procesado de datos en paralelo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41414"/>
                </a:solidFill>
                <a:latin typeface="Poppins"/>
              </a:rPr>
              <a:t>Reprogramables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41414"/>
                </a:solidFill>
                <a:latin typeface="Poppins"/>
              </a:rPr>
              <a:t>Tiempo al mercado bajo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141414"/>
              </a:solidFill>
              <a:latin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532" y="6653325"/>
            <a:ext cx="3634068" cy="888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8037"/>
                </a:solidFill>
                <a:latin typeface="Poppins Medium"/>
              </a:rPr>
              <a:t>Ventajas</a:t>
            </a:r>
            <a:endParaRPr lang="en-US" sz="5199" dirty="0">
              <a:solidFill>
                <a:srgbClr val="008037"/>
              </a:solidFill>
              <a:latin typeface="Poppi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879945" y="7597570"/>
            <a:ext cx="6517847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41414"/>
                </a:solidFill>
                <a:latin typeface="Poppins"/>
              </a:rPr>
              <a:t>Rendimiento moderado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41414"/>
                </a:solidFill>
                <a:latin typeface="Poppins"/>
              </a:rPr>
              <a:t>Precio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141414"/>
              </a:solidFill>
              <a:latin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85203" y="6653325"/>
            <a:ext cx="4630997" cy="888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5757"/>
                </a:solidFill>
                <a:latin typeface="Poppins Medium"/>
              </a:rPr>
              <a:t>Desventajas</a:t>
            </a:r>
            <a:endParaRPr lang="en-US" sz="5199" dirty="0">
              <a:solidFill>
                <a:srgbClr val="FF5757"/>
              </a:solidFill>
              <a:latin typeface="Poppins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78910" b="33164"/>
          <a:stretch>
            <a:fillRect/>
          </a:stretch>
        </p:blipFill>
        <p:spPr>
          <a:xfrm>
            <a:off x="8464223" y="3951611"/>
            <a:ext cx="1359554" cy="132198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500543" y="9500270"/>
            <a:ext cx="2464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Open Sans Ligh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86111" y="3763185"/>
            <a:ext cx="6473189" cy="45989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5571" y="4246559"/>
            <a:ext cx="7716390" cy="44664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Redes neuronales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03086" y="2828465"/>
            <a:ext cx="2834432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41414"/>
                </a:solidFill>
                <a:latin typeface="Poppins"/>
              </a:rPr>
              <a:t>Neurona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44397" y="2828465"/>
            <a:ext cx="4388941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41414"/>
                </a:solidFill>
                <a:latin typeface="Poppins"/>
              </a:rPr>
              <a:t>Red neuronal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00543" y="9500270"/>
            <a:ext cx="2464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Open Sans Light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0050"/>
            <a:ext cx="13110168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Configurabilidad y computación aproximada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856731"/>
            <a:ext cx="14290116" cy="361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414"/>
                </a:solidFill>
                <a:latin typeface="Poppins"/>
              </a:rPr>
              <a:t>Elementos de configurabilidad que nos dan las FPGAs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414"/>
                </a:solidFill>
                <a:latin typeface="Poppins"/>
              </a:rPr>
              <a:t>Cambios en las arquitecturas en tiempo real y en síntesis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414"/>
                </a:solidFill>
                <a:latin typeface="Poppins"/>
              </a:rPr>
              <a:t>Diferentes implementaciones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414"/>
                </a:solidFill>
                <a:latin typeface="Poppins"/>
              </a:rPr>
              <a:t>Cálculos inexactos = mejoras en área/consumo/eficiencia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414"/>
                </a:solidFill>
                <a:latin typeface="Poppins"/>
              </a:rPr>
              <a:t>Aproximaciones controladas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414"/>
                </a:solidFill>
                <a:latin typeface="Poppins"/>
              </a:rPr>
              <a:t>Métricas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00543" y="9500270"/>
            <a:ext cx="2464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Open Sans Light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Hipótesis y objetivos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804477"/>
            <a:ext cx="14403288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Redes neuronales tolerantes a errores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Configurabilidad en área/latencia/precisión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Generación de bloques basados en C.A.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Caracterización de los bloques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Neurona artificial configurable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00543" y="9500270"/>
            <a:ext cx="2464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Open Sans Light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638300"/>
            <a:ext cx="18288000" cy="69365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Desarrollo temporal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54117" y="8767127"/>
            <a:ext cx="597976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41414"/>
                </a:solidFill>
                <a:latin typeface="Open Sans"/>
              </a:rPr>
              <a:t>Horas totales: 380h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00543" y="9500270"/>
            <a:ext cx="2464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Open Sans Ligh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89914" y="2800808"/>
            <a:ext cx="4500182" cy="138073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408603"/>
            <a:ext cx="11868805" cy="183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266" lvl="1" indent="-375633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141414"/>
                </a:solidFill>
                <a:latin typeface="Poppins"/>
              </a:rPr>
              <a:t>Automatización</a:t>
            </a:r>
          </a:p>
          <a:p>
            <a:pPr marL="751266" lvl="1" indent="-375633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141414"/>
                </a:solidFill>
                <a:latin typeface="Poppins"/>
              </a:rPr>
              <a:t>Comparativas</a:t>
            </a:r>
          </a:p>
          <a:p>
            <a:pPr marL="751266" lvl="1" indent="-375633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141414"/>
                </a:solidFill>
                <a:latin typeface="Poppins"/>
              </a:rPr>
              <a:t>Métricas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89914" y="5199585"/>
            <a:ext cx="4022513" cy="22626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50895" y="8183999"/>
            <a:ext cx="4700551" cy="12265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651444"/>
            <a:ext cx="11868805" cy="61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1"/>
              </a:lnSpc>
            </a:pPr>
            <a:r>
              <a:rPr lang="en-US" sz="3479">
                <a:solidFill>
                  <a:srgbClr val="141414"/>
                </a:solidFill>
                <a:latin typeface="Poppins Medium Bold"/>
              </a:rPr>
              <a:t>Desarrollo de la arquitectura con Vivado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20919"/>
            <a:ext cx="11868805" cy="244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266" lvl="1" indent="-375633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141414"/>
                </a:solidFill>
                <a:latin typeface="Poppins"/>
              </a:rPr>
              <a:t>Diseño</a:t>
            </a:r>
          </a:p>
          <a:p>
            <a:pPr marL="751266" lvl="1" indent="-375633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141414"/>
                </a:solidFill>
                <a:latin typeface="Poppins"/>
              </a:rPr>
              <a:t>Implementación</a:t>
            </a:r>
          </a:p>
          <a:p>
            <a:pPr marL="751266" lvl="1" indent="-375633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141414"/>
                </a:solidFill>
                <a:latin typeface="Poppins"/>
              </a:rPr>
              <a:t>Testbench</a:t>
            </a:r>
          </a:p>
          <a:p>
            <a:pPr marL="751266" lvl="1" indent="-375633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141414"/>
                </a:solidFill>
                <a:latin typeface="Poppins"/>
              </a:rPr>
              <a:t>Análisis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787642"/>
            <a:ext cx="11868805" cy="61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1"/>
              </a:lnSpc>
            </a:pPr>
            <a:r>
              <a:rPr lang="en-US" sz="3479">
                <a:solidFill>
                  <a:srgbClr val="141414"/>
                </a:solidFill>
                <a:latin typeface="Poppins Medium Bold"/>
              </a:rPr>
              <a:t>Diseño parametrizable con Matlab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462759"/>
            <a:ext cx="11868805" cy="61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1"/>
              </a:lnSpc>
            </a:pPr>
            <a:r>
              <a:rPr lang="en-US" sz="3479">
                <a:solidFill>
                  <a:srgbClr val="141414"/>
                </a:solidFill>
                <a:latin typeface="Poppins Medium Bold"/>
              </a:rPr>
              <a:t>Plataforma de desarrollo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032234"/>
            <a:ext cx="11868805" cy="122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266" lvl="1" indent="-375633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141414"/>
                </a:solidFill>
                <a:latin typeface="Poppins"/>
              </a:rPr>
              <a:t>Nexys 4 DDR Digilent</a:t>
            </a:r>
          </a:p>
          <a:p>
            <a:pPr marL="751266" lvl="1" indent="-375633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141414"/>
                </a:solidFill>
                <a:latin typeface="Poppins"/>
              </a:rPr>
              <a:t>Artix 7 Xilinx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00543" y="9500270"/>
            <a:ext cx="2464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Open Sans Light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013211"/>
            <a:ext cx="5353981" cy="49114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23241"/>
          <a:stretch>
            <a:fillRect/>
          </a:stretch>
        </p:blipFill>
        <p:spPr>
          <a:xfrm>
            <a:off x="9240636" y="3527650"/>
            <a:ext cx="8018664" cy="3231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00050"/>
            <a:ext cx="1311016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41414"/>
                </a:solidFill>
                <a:latin typeface="Caladea Bold"/>
              </a:rPr>
              <a:t>Multiplicador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32721" y="1495425"/>
            <a:ext cx="10222557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41414"/>
                </a:solidFill>
                <a:latin typeface="Poppins"/>
              </a:rPr>
              <a:t>Algoritmo de Booth Modificado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00543" y="9500270"/>
            <a:ext cx="24645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Open Sans Light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348</Words>
  <Application>Microsoft Office PowerPoint</Application>
  <PresentationFormat>Custom</PresentationFormat>
  <Paragraphs>113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Poppins Medium</vt:lpstr>
      <vt:lpstr>Arial</vt:lpstr>
      <vt:lpstr>Poppins Medium Bold</vt:lpstr>
      <vt:lpstr>Public Sans</vt:lpstr>
      <vt:lpstr>Open Sans</vt:lpstr>
      <vt:lpstr>Calibri</vt:lpstr>
      <vt:lpstr>Caladea Bold</vt:lpstr>
      <vt:lpstr>Open Sans Light</vt:lpstr>
      <vt:lpstr>Poppins</vt:lpstr>
      <vt:lpstr>Caladea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Defensa de tesis</dc:title>
  <cp:lastModifiedBy>NICOLAS LAMARLERE</cp:lastModifiedBy>
  <cp:revision>4</cp:revision>
  <cp:lastPrinted>2022-07-04T16:18:47Z</cp:lastPrinted>
  <dcterms:created xsi:type="dcterms:W3CDTF">2006-08-16T00:00:00Z</dcterms:created>
  <dcterms:modified xsi:type="dcterms:W3CDTF">2022-07-04T16:19:04Z</dcterms:modified>
  <dc:identifier>DAFE5zxM7rA</dc:identifier>
</cp:coreProperties>
</file>